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9"/>
  </p:notesMasterIdLst>
  <p:handoutMasterIdLst>
    <p:handoutMasterId r:id="rId30"/>
  </p:handoutMasterIdLst>
  <p:sldIdLst>
    <p:sldId id="256" r:id="rId5"/>
    <p:sldId id="326" r:id="rId6"/>
    <p:sldId id="327" r:id="rId7"/>
    <p:sldId id="308" r:id="rId8"/>
    <p:sldId id="281" r:id="rId9"/>
    <p:sldId id="259" r:id="rId10"/>
    <p:sldId id="309" r:id="rId11"/>
    <p:sldId id="310" r:id="rId12"/>
    <p:sldId id="304" r:id="rId13"/>
    <p:sldId id="306" r:id="rId14"/>
    <p:sldId id="307" r:id="rId15"/>
    <p:sldId id="311" r:id="rId16"/>
    <p:sldId id="313" r:id="rId17"/>
    <p:sldId id="312" r:id="rId18"/>
    <p:sldId id="314" r:id="rId19"/>
    <p:sldId id="315" r:id="rId20"/>
    <p:sldId id="316" r:id="rId21"/>
    <p:sldId id="319" r:id="rId22"/>
    <p:sldId id="317" r:id="rId23"/>
    <p:sldId id="318" r:id="rId24"/>
    <p:sldId id="320" r:id="rId25"/>
    <p:sldId id="323" r:id="rId26"/>
    <p:sldId id="324" r:id="rId27"/>
    <p:sldId id="325" r:id="rId2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52" autoAdjust="0"/>
    <p:restoredTop sz="96327" autoAdjust="0"/>
  </p:normalViewPr>
  <p:slideViewPr>
    <p:cSldViewPr snapToGrid="0">
      <p:cViewPr varScale="1">
        <p:scale>
          <a:sx n="140" d="100"/>
          <a:sy n="140" d="100"/>
        </p:scale>
        <p:origin x="232" y="21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5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34" Type="http://schemas.openxmlformats.org/officeDocument/2006/relationships/tableStyles" Target="tableStyle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8E7403-EB4A-4177-AFCE-6A9D7B160C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49177-C030-4043-9380-EA6E4C94A1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C7415F-6970-4DE4-93F1-94FEF07D0F1C}" type="datetimeFigureOut">
              <a:rPr lang="en-US" smtClean="0"/>
              <a:t>3/7/23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C83CE-EC9B-40C4-BD7A-48797AE5B1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9A75D-9B4E-4704-98C7-2A42472F1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C6D6D-E986-427F-AD9C-4E9408DDB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774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jpeg>
</file>

<file path=ppt/media/image4.jpeg>
</file>

<file path=ppt/media/image5.jpeg>
</file>

<file path=ppt/media/image6.jp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86E6E5-5A19-4AE7-8D4E-049C5315C9A0}" type="datetimeFigureOut">
              <a:rPr lang="en-US" smtClean="0"/>
              <a:t>3/7/23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A580F-E35D-42E1-AF82-E41CC201E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80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478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728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439D4E6-49E3-4273-9EDF-AD58558B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000">
                <a:solidFill>
                  <a:schemeClr val="bg1"/>
                </a:solidFill>
              </a:rPr>
              <a:t>Click to edit Master title style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D8936-4795-43B2-9C32-4BE93A6721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5934" y="5220450"/>
            <a:ext cx="3380437" cy="57074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6C8B8511-EE4E-4935-ABB8-E8C2FCB1C4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158" y="0"/>
            <a:ext cx="7315841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39FAB6-0B6C-402C-A107-EFFF82281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DBE487E6-4032-4195-9823-685A3937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Date Placeholder 5">
            <a:extLst>
              <a:ext uri="{FF2B5EF4-FFF2-40B4-BE49-F238E27FC236}">
                <a16:creationId xmlns:a16="http://schemas.microsoft.com/office/drawing/2014/main" id="{C71E06DF-BA1B-43E6-A74C-85231D2E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2/11/20XX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Slide Number Placeholder 7">
            <a:extLst>
              <a:ext uri="{FF2B5EF4-FFF2-40B4-BE49-F238E27FC236}">
                <a16:creationId xmlns:a16="http://schemas.microsoft.com/office/drawing/2014/main" id="{0BD36B16-3F07-4955-8D4D-BC0FD17C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‹#›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273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66F075D-9008-4BD3-A772-7AF7AD66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C185B95-5C0F-400E-B7DF-8FF8432907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100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C725AFD-5A48-451D-B91D-9E63953F8E8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ACDC650-288E-4CF5-8546-9F2D5CEC88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7611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956E1F7E-0B80-40DB-8F21-F06D9DD562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97226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1B92C0-6B36-412A-9A49-16AB59FF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B4EFB36A-E4FD-4966-A091-9BDAF299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9B52EA1F-D8D0-4F42-B00A-F0E943F8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98A6230-35B8-4147-9494-90708BFC3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C332FB-CD3F-4398-958A-CBE45129A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9">
            <a:extLst>
              <a:ext uri="{FF2B5EF4-FFF2-40B4-BE49-F238E27FC236}">
                <a16:creationId xmlns:a16="http://schemas.microsoft.com/office/drawing/2014/main" id="{E566CA14-5018-43EE-BB8F-E12209B2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A76201F-C7C2-400C-BE9B-F185A832C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09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A742F7E8-0787-4D2C-B53F-B62C309ED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D178B9A-B987-49A0-B73F-70B855C424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091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07D5990-6E05-4ECC-B930-EA5CF0774CF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0091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6A58550-98E5-4548-82F6-EE971733A7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173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6B90AFA0-EDA3-4F21-A480-F56AA1D0BE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173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346E7C8-F905-4B13-8FD6-185A04184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A0E3EE3A-87F3-4F60-90D8-938E4BBC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F1449B0C-8214-4186-9666-E63CCA09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F5DDBFC0-CC80-4B03-B5F5-3C57166D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452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01BF5DB-2BF3-4196-B1CF-82B7CDCC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87523" y="729692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2">
            <a:extLst>
              <a:ext uri="{FF2B5EF4-FFF2-40B4-BE49-F238E27FC236}">
                <a16:creationId xmlns:a16="http://schemas.microsoft.com/office/drawing/2014/main" id="{168DC13D-FFC6-4CC5-B9F8-B3B09610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11" y="909639"/>
            <a:ext cx="3703856" cy="129063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1" name="Picture Placeholder 37">
            <a:extLst>
              <a:ext uri="{FF2B5EF4-FFF2-40B4-BE49-F238E27FC236}">
                <a16:creationId xmlns:a16="http://schemas.microsoft.com/office/drawing/2014/main" id="{F1AD5C34-DDA9-421B-A3C2-4D014B3D3F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383" y="723900"/>
            <a:ext cx="3179762" cy="21605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3" name="Picture Placeholder 43">
            <a:extLst>
              <a:ext uri="{FF2B5EF4-FFF2-40B4-BE49-F238E27FC236}">
                <a16:creationId xmlns:a16="http://schemas.microsoft.com/office/drawing/2014/main" id="{11508423-C6F4-4605-9E6D-1ED73334D0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5383" y="3048000"/>
            <a:ext cx="3178175" cy="30861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1692DD91-8169-4A90-9D17-8A60286225F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40188" y="723900"/>
            <a:ext cx="3371850" cy="3159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4" name="Picture Placeholder 45">
            <a:extLst>
              <a:ext uri="{FF2B5EF4-FFF2-40B4-BE49-F238E27FC236}">
                <a16:creationId xmlns:a16="http://schemas.microsoft.com/office/drawing/2014/main" id="{30A5BEAE-CA80-4FFD-8DD4-5B7413AF5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039608" y="4038600"/>
            <a:ext cx="3371659" cy="20955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4B2044C0-1C45-402D-BC20-0EB82BDB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510" y="2380221"/>
            <a:ext cx="3703856" cy="38664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Footer Placeholder 7">
            <a:extLst>
              <a:ext uri="{FF2B5EF4-FFF2-40B4-BE49-F238E27FC236}">
                <a16:creationId xmlns:a16="http://schemas.microsoft.com/office/drawing/2014/main" id="{30EE29E3-4F8E-469E-9B99-E29176094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5" name="Date Placeholder 6">
            <a:extLst>
              <a:ext uri="{FF2B5EF4-FFF2-40B4-BE49-F238E27FC236}">
                <a16:creationId xmlns:a16="http://schemas.microsoft.com/office/drawing/2014/main" id="{58513823-D81E-4B8B-85E6-EB11EA54DF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36" name="Slide Number Placeholder 8">
            <a:extLst>
              <a:ext uri="{FF2B5EF4-FFF2-40B4-BE49-F238E27FC236}">
                <a16:creationId xmlns:a16="http://schemas.microsoft.com/office/drawing/2014/main" id="{9D43A613-4A7D-4C9F-B407-154A1FB8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DE330D17-32E5-404A-9262-6A998ABC0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706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A2404A1-BF4E-4858-BD1C-1BEFE71B63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4296094"/>
            <a:ext cx="10782299" cy="11006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053544-3012-4C81-98D6-E2665A3A3F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324" y="5533242"/>
            <a:ext cx="9972675" cy="54350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C177CBDB-952D-484B-B43B-F988558931C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727075"/>
            <a:ext cx="5176838" cy="307181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D789E88D-76E7-4745-B062-102E233A67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46800" y="727075"/>
            <a:ext cx="5245100" cy="30702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3A5CE3-0C01-4DBF-926A-2F9BFD043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4144434"/>
            <a:ext cx="106299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1">
            <a:extLst>
              <a:ext uri="{FF2B5EF4-FFF2-40B4-BE49-F238E27FC236}">
                <a16:creationId xmlns:a16="http://schemas.microsoft.com/office/drawing/2014/main" id="{083D82F8-F43B-4D01-891B-F77BC6F6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8CBC856-A31F-40C2-B7EA-91B860D3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15" name="Slide Number Placeholder 10">
            <a:extLst>
              <a:ext uri="{FF2B5EF4-FFF2-40B4-BE49-F238E27FC236}">
                <a16:creationId xmlns:a16="http://schemas.microsoft.com/office/drawing/2014/main" id="{966FFB51-C55B-469E-B3C6-1A636992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53D7EE4-1EDB-42FD-B6B7-A82C9F31F0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7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695A76E-1EF3-4F47-9E87-6FCAB7D5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000"/>
              <a:t>Click to edit Master title style</a:t>
            </a:r>
            <a:endParaRPr lang="en-US" sz="4000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9D5546-AD01-4B29-B174-EDA710510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3B2F557-7BE5-4154-A82F-928EE54A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E54A7E3-1026-464C-BB67-2D7F7140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723F54-B646-4D12-AEA1-08269C25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6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C8837BA0-445B-4D04-ADA9-C65084B1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CFA4CCF-323F-4998-B6BF-56207329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FFF70A-3EED-4002-B2F8-FB8301C8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DD78C1EE-0224-4362-B796-4CC7B0699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099" y="3048000"/>
            <a:ext cx="5133990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2C1748F4-2D05-4407-8CB0-D854F9602DA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9621" y="3048000"/>
            <a:ext cx="5182278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59837BA4-E3C3-4F0D-A113-75128BC03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5DA65157-50C9-4A85-912D-6DC9A606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DE415B0-F0C3-4971-8C76-0D54D640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A53D7EE4-1EDB-42FD-B6B7-A82C9F31F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2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Subtitle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100" y="0"/>
            <a:ext cx="56769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E8A8BA-B48F-4CEA-A820-8955D55D0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4FBB1-EC2B-4CAB-AE4E-A7A156244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9D49AB0A-D330-4415-9B9C-C769A852D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7EFB8CD-537B-4E5E-8F93-82EED2C8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CA687-1C2C-48EE-99B9-EC8CF30289F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95488"/>
            <a:ext cx="9521825" cy="40513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8135C37F-29C2-41B0-B777-64FAC1F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Date Placeholder 8">
            <a:extLst>
              <a:ext uri="{FF2B5EF4-FFF2-40B4-BE49-F238E27FC236}">
                <a16:creationId xmlns:a16="http://schemas.microsoft.com/office/drawing/2014/main" id="{FAC325DA-0D81-49D1-BDBC-680AF5D6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21" name="Slide Number Placeholder 10">
            <a:extLst>
              <a:ext uri="{FF2B5EF4-FFF2-40B4-BE49-F238E27FC236}">
                <a16:creationId xmlns:a16="http://schemas.microsoft.com/office/drawing/2014/main" id="{13980C1F-6344-4AC2-8573-0D9F3531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27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5221BF9-9559-4D62-ADC6-23629701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B4C3E1-495D-437D-A1DB-87F3028B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AB131D-0F50-4923-96D1-8C59A3D8EE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875" y="2386654"/>
            <a:ext cx="8663075" cy="33108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F30DBE8A-9D17-4F79-86F8-9FEA11DF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C9023F8-E1A8-4C1E-B745-6658DCD6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0" name="Slide Number Placeholder 10">
            <a:extLst>
              <a:ext uri="{FF2B5EF4-FFF2-40B4-BE49-F238E27FC236}">
                <a16:creationId xmlns:a16="http://schemas.microsoft.com/office/drawing/2014/main" id="{E51CCEBF-A77A-4DDA-94D4-73646D55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71D84D-B708-4A20-8D50-CDA4E3EC6F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03AD3-C316-411C-9844-6C8D950DC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1766" y="1837677"/>
            <a:ext cx="4930901" cy="2334828"/>
          </a:xfrm>
          <a:prstGeom prst="rect">
            <a:avLst/>
          </a:prstGeom>
        </p:spPr>
        <p:txBody>
          <a:bodyPr/>
          <a:lstStyle>
            <a:lvl1pPr algn="r">
              <a:defRPr cap="none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0A8C60-C81E-4C2C-AB11-00AE1AC04E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7532" y="4408305"/>
            <a:ext cx="5175797" cy="9094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F7D24C8-FDC6-4FCE-85C6-520D6469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50E2155-DD21-4098-82EF-B19C466B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2/11/20XX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30CB194-35B9-4229-9CFE-5C3B911E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A2AE2B76-F97F-4BE2-8670-72276A5F21A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DF219B-DD0E-4D26-8B59-3FE43A2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476" y="723900"/>
            <a:ext cx="10610474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254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18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>
            <a:extLst>
              <a:ext uri="{FF2B5EF4-FFF2-40B4-BE49-F238E27FC236}">
                <a16:creationId xmlns:a16="http://schemas.microsoft.com/office/drawing/2014/main" id="{1DFFB204-6AE4-4FC9-9B60-312D7206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54F317-DDB0-4841-A973-FFC1296082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669" y="1789993"/>
            <a:ext cx="11407487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B3A45C-71C1-4ADC-89E0-AF6924CA1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B9239148-0308-46C3-9FF0-4027CC8E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774C5953-38DD-4451-A5AA-9A578D59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4" name="Slide Number Placeholder 10">
            <a:extLst>
              <a:ext uri="{FF2B5EF4-FFF2-40B4-BE49-F238E27FC236}">
                <a16:creationId xmlns:a16="http://schemas.microsoft.com/office/drawing/2014/main" id="{39D06D66-ACB3-4B9C-B4EB-FC3EC5BD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2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CC9BE23-A0EC-4866-A7A4-FD7255EF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3BC10E-3DDD-4EC5-BD6D-D8D180BF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D4AD3C-6727-49EE-9625-F87A6B8AE0B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6" y="1940913"/>
            <a:ext cx="10798176" cy="40215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489FA96-DDCF-4A83-91EB-4F5F6179F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F7CC7848-0B2C-4FBE-96B0-0717CC5A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2" name="Slide Number Placeholder 10">
            <a:extLst>
              <a:ext uri="{FF2B5EF4-FFF2-40B4-BE49-F238E27FC236}">
                <a16:creationId xmlns:a16="http://schemas.microsoft.com/office/drawing/2014/main" id="{4CD16377-DD1B-4262-BDAE-760577F5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6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4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ei-c.org/release/doc/tei-p5-doc/en/html/TD.html#TD-datatypes" TargetMode="Externa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ei-c.org/release/doc/tei-p5-doc/en/html/REF-ELEMENTS.html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ei-c.org/release/doc/tei-p5-doc/en/html/ref-lang.html" TargetMode="External"/><Relationship Id="rId2" Type="http://schemas.openxmlformats.org/officeDocument/2006/relationships/hyperlink" Target="https://tei-c.org/release/doc/tei-p5-doc/en/html/ref-p.html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3AE5B2F-2CD3-4E51-91D5-FEF8CE8FE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/>
          <a:lstStyle/>
          <a:p>
            <a:r>
              <a:rPr lang="en-US" dirty="0"/>
              <a:t>Stand-off, </a:t>
            </a:r>
            <a:br>
              <a:rPr lang="en-US" dirty="0"/>
            </a:br>
            <a:r>
              <a:rPr lang="en-US" dirty="0"/>
              <a:t>ODD, </a:t>
            </a:r>
            <a:br>
              <a:rPr lang="en-US" dirty="0"/>
            </a:br>
            <a:r>
              <a:rPr lang="en-US" dirty="0"/>
              <a:t>and HTML/CSS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952DE27F-5BED-4BCC-887D-5872F796F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934" y="5220450"/>
            <a:ext cx="3380437" cy="570748"/>
          </a:xfrm>
        </p:spPr>
        <p:txBody>
          <a:bodyPr>
            <a:normAutofit/>
          </a:bodyPr>
          <a:lstStyle/>
          <a:p>
            <a:r>
              <a:rPr lang="en-US" dirty="0"/>
              <a:t>10 March 2023</a:t>
            </a:r>
          </a:p>
        </p:txBody>
      </p:sp>
      <p:pic>
        <p:nvPicPr>
          <p:cNvPr id="11" name="Picture Placeholder 10" descr="Multicolored fiber cables">
            <a:extLst>
              <a:ext uri="{FF2B5EF4-FFF2-40B4-BE49-F238E27FC236}">
                <a16:creationId xmlns:a16="http://schemas.microsoft.com/office/drawing/2014/main" id="{BC408C47-2E2A-42C6-99D2-EBED0E23C9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4876158" y="0"/>
            <a:ext cx="7315841" cy="6858000"/>
          </a:xfrm>
        </p:spPr>
      </p:pic>
    </p:spTree>
    <p:extLst>
      <p:ext uri="{BB962C8B-B14F-4D97-AF65-F5344CB8AC3E}">
        <p14:creationId xmlns:p14="http://schemas.microsoft.com/office/powerpoint/2010/main" val="1633438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B271E00-2153-DC8F-C148-1AC24A8E9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CDE129-28DE-B55B-65D3-EB4EAEBBD39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In Oxygen, open a new “ODD Customization [TEI]” file. </a:t>
            </a:r>
          </a:p>
          <a:p>
            <a:r>
              <a:rPr lang="en-US" dirty="0"/>
              <a:t>Fill out the TEI header.</a:t>
            </a:r>
          </a:p>
          <a:p>
            <a:r>
              <a:rPr lang="en-US" dirty="0"/>
              <a:t>	This should indicate the project that the ODD is designed for, but is 	generally briefer than the TEI header for an encoded text.</a:t>
            </a:r>
          </a:p>
          <a:p>
            <a:r>
              <a:rPr lang="en-US" dirty="0"/>
              <a:t>Name your schema. This should be the first line of the 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&lt;body&gt;</a:t>
            </a:r>
            <a:endParaRPr lang="en-US" dirty="0"/>
          </a:p>
          <a:p>
            <a:r>
              <a:rPr lang="en-US" dirty="0"/>
              <a:t>	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schemaSpec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WeirdCorpusODD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start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"TEI"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06A53"/>
              </a:solidFill>
              <a:effectLst/>
              <a:latin typeface="Helvetica" pitchFamily="2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04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51FAD-C3B3-B717-47E1-6426133A4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the Default Schema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1111337-72E0-F3F0-B9D7-6D8663B4CD98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&lt;text&gt;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&lt;body&gt;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schemaSpec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WeirdCorpusODD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start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"TEI"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"header"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"core"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textstructure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schemaSpec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&lt;/body&gt;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&lt;/text&gt;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3690450-2611-76BD-746E-0B93C3F7F35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schemaSpec</a:t>
            </a:r>
            <a:r>
              <a:rPr lang="en-US" dirty="0"/>
              <a:t>&gt; includes the name (“ident”) of the ODD and the entry point to the schema (“start”). </a:t>
            </a:r>
          </a:p>
          <a:p>
            <a:pPr lvl="1"/>
            <a:r>
              <a:rPr lang="en-US" dirty="0"/>
              <a:t>It can also include namespace information, language specifications, and default exceptions. Any attributes here apply to the entire ODD. </a:t>
            </a:r>
          </a:p>
          <a:p>
            <a:pPr lvl="1"/>
            <a:r>
              <a:rPr lang="en-US" dirty="0"/>
              <a:t>The entire ODD should be contained inside the &lt;</a:t>
            </a:r>
            <a:r>
              <a:rPr lang="en-US" dirty="0" err="1"/>
              <a:t>schemaSpec</a:t>
            </a:r>
            <a:r>
              <a:rPr lang="en-US" dirty="0"/>
              <a:t>&gt; element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10FDA8-91F1-B245-5185-5EFDDCAA3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966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ED6DE-0781-B5A0-E135-EC1D74483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Ref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83A4C1-90A3-0A39-462C-CFBE8A3556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0291" y="1604583"/>
            <a:ext cx="5094288" cy="526767"/>
          </a:xfrm>
        </p:spPr>
        <p:txBody>
          <a:bodyPr/>
          <a:lstStyle/>
          <a:p>
            <a:r>
              <a:rPr lang="en-US" dirty="0"/>
              <a:t>Default/Required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EA68CD-64D1-3DDF-76E3-0CB4D0740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041451"/>
            <a:ext cx="5094673" cy="4072269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"header"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"core"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textstructure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16D913-7B9F-10F7-56CC-69C1C39E252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97421" y="1604583"/>
            <a:ext cx="5094288" cy="526767"/>
          </a:xfrm>
        </p:spPr>
        <p:txBody>
          <a:bodyPr/>
          <a:lstStyle/>
          <a:p>
            <a:r>
              <a:rPr lang="en-US" dirty="0"/>
              <a:t>Optional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1E921B-5482-036C-FFB2-93EDBE498CA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2041451"/>
            <a:ext cx="5094673" cy="4072269"/>
          </a:xfrm>
          <a:solidFill>
            <a:schemeClr val="tx1"/>
          </a:solidFill>
        </p:spPr>
        <p:txBody>
          <a:bodyPr>
            <a:normAutofit fontScale="92500"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"analysis"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"certainty"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"corpus"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"dictionaries"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"drama"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"figures"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gaiji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"iso-fs"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"linking"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msdescription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"nets"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"spoken"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tagdocs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textcrit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transcr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"verse"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22ECB-0D28-9DFB-1412-FB8FEFF40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4247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A8557-E568-1DD3-0605-EFFCB03D5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Applying the Schema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C07A0-410D-3F89-FA44-13187C67ACF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62875" y="2386653"/>
            <a:ext cx="9657981" cy="3582347"/>
          </a:xfrm>
        </p:spPr>
        <p:txBody>
          <a:bodyPr/>
          <a:lstStyle/>
          <a:p>
            <a:r>
              <a:rPr lang="en-US" dirty="0"/>
              <a:t>Transform the ODD into Relax NG</a:t>
            </a:r>
          </a:p>
          <a:p>
            <a:pPr marL="342900" indent="-34290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“transformation scenarios”</a:t>
            </a:r>
          </a:p>
          <a:p>
            <a:pPr marL="342900" indent="-34290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Choose “TEI ODD to RELAX NG XML” </a:t>
            </a:r>
          </a:p>
          <a:p>
            <a:pPr marL="342900" indent="-34290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Run the transformation scenario </a:t>
            </a:r>
          </a:p>
          <a:p>
            <a:pPr marL="800100" lvl="1" indent="-34290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dirty="0"/>
              <a:t>By default, this will save to the same folder as your .odd file, in a new folder called “out” </a:t>
            </a:r>
          </a:p>
          <a:p>
            <a:r>
              <a:rPr lang="en-US" dirty="0"/>
              <a:t>Associate the .</a:t>
            </a:r>
            <a:r>
              <a:rPr lang="en-US" dirty="0" err="1"/>
              <a:t>rng</a:t>
            </a:r>
            <a:r>
              <a:rPr lang="en-US" dirty="0"/>
              <a:t> file with your .xml file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 the Oxygen menu, click “Document” then “Schema” then “Associate Schema”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Select your .</a:t>
            </a:r>
            <a:r>
              <a:rPr lang="en-US" dirty="0" err="1"/>
              <a:t>rng</a:t>
            </a:r>
            <a:r>
              <a:rPr lang="en-US" dirty="0"/>
              <a:t> file and apply it.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7E23F3-B0F2-27E4-A2FA-E3EA93662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337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CD02BBD3-A802-06DB-117C-FB875177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Modules to the Weird Corpus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32D1400-2A3C-FD86-D12F-F80A0EF7D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corpus uses some modules that aren’t in the default set, so we’ll need to add them ourselves. </a:t>
            </a:r>
          </a:p>
          <a:p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C3D2864-F01C-3025-D147-E403EAE9CB81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"drama"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C75BD5-6313-F48A-9881-E157F3D21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38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68191-8773-DB0C-58D6-E81956708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Including and Excluding Elements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293A6F-8EDF-130E-8343-7DA906D8E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1719830"/>
            <a:ext cx="5094673" cy="4104898"/>
          </a:xfrm>
        </p:spPr>
        <p:txBody>
          <a:bodyPr/>
          <a:lstStyle/>
          <a:p>
            <a:r>
              <a:rPr lang="en-US" dirty="0"/>
              <a:t>For the Weird Corpus, I know there are only certain values for some of these modules that I want to work with. </a:t>
            </a:r>
          </a:p>
          <a:p>
            <a:r>
              <a:rPr lang="en-US" dirty="0"/>
              <a:t>Specifically</a:t>
            </a:r>
          </a:p>
          <a:p>
            <a:pPr lvl="1"/>
            <a:r>
              <a:rPr lang="en-US" dirty="0"/>
              <a:t>I don’t want</a:t>
            </a:r>
          </a:p>
          <a:p>
            <a:pPr lvl="2"/>
            <a:r>
              <a:rPr lang="en-US" dirty="0"/>
              <a:t>”</a:t>
            </a:r>
            <a:r>
              <a:rPr lang="en-US" dirty="0" err="1"/>
              <a:t>textstructure</a:t>
            </a:r>
            <a:r>
              <a:rPr lang="en-US" dirty="0"/>
              <a:t>”: div1, div2, div3, div4, div5, div6, div7</a:t>
            </a:r>
          </a:p>
          <a:p>
            <a:pPr lvl="2"/>
            <a:r>
              <a:rPr lang="en-US" dirty="0"/>
              <a:t>”core”: analytic, </a:t>
            </a:r>
            <a:r>
              <a:rPr lang="en-US" dirty="0" err="1"/>
              <a:t>binaryObject</a:t>
            </a:r>
            <a:r>
              <a:rPr lang="en-US" dirty="0"/>
              <a:t>, del, email, </a:t>
            </a:r>
            <a:r>
              <a:rPr lang="en-US" dirty="0" err="1"/>
              <a:t>measureGrp</a:t>
            </a:r>
            <a:r>
              <a:rPr lang="en-US" dirty="0"/>
              <a:t>, media, meeting, </a:t>
            </a:r>
            <a:r>
              <a:rPr lang="en-US" dirty="0" err="1"/>
              <a:t>postBox</a:t>
            </a:r>
            <a:r>
              <a:rPr lang="en-US" dirty="0"/>
              <a:t>, </a:t>
            </a:r>
            <a:r>
              <a:rPr lang="en-US" dirty="0" err="1"/>
              <a:t>postCode</a:t>
            </a:r>
            <a:endParaRPr lang="en-US" dirty="0"/>
          </a:p>
          <a:p>
            <a:pPr lvl="1"/>
            <a:r>
              <a:rPr lang="en-US" dirty="0"/>
              <a:t>I do want </a:t>
            </a:r>
          </a:p>
          <a:p>
            <a:pPr lvl="2"/>
            <a:r>
              <a:rPr lang="en-US" dirty="0"/>
              <a:t>”drama”: epilogue, prologue, role, set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9AE4B0-3572-ABA6-7BFE-45AA412B279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1719830"/>
            <a:ext cx="5094673" cy="4104898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latin typeface="Helvetica" pitchFamily="2" charset="0"/>
              </a:rPr>
              <a:t>      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"header"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"core"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exclude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"analytic 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binaryObject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 del email 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measureGrp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 media meeting 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postBox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postCode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textstructure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exclude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"div1 div2 div3 div4 div5 div6 div7"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</a:t>
            </a:r>
            <a:r>
              <a:rPr lang="en-US" dirty="0">
                <a:solidFill>
                  <a:srgbClr val="66DF66"/>
                </a:solidFill>
                <a:effectLst/>
                <a:latin typeface="Helvetica" pitchFamily="2" charset="0"/>
              </a:rPr>
              <a:t>&lt;!--add further limitations later, after </a:t>
            </a:r>
            <a:r>
              <a:rPr lang="en-US" dirty="0" err="1">
                <a:solidFill>
                  <a:srgbClr val="66DF66"/>
                </a:solidFill>
                <a:effectLst/>
                <a:latin typeface="Helvetica" pitchFamily="2" charset="0"/>
              </a:rPr>
              <a:t>personography</a:t>
            </a:r>
            <a:r>
              <a:rPr lang="en-US" dirty="0">
                <a:solidFill>
                  <a:srgbClr val="66DF66"/>
                </a:solidFill>
                <a:effectLst/>
                <a:latin typeface="Helvetica" pitchFamily="2" charset="0"/>
              </a:rPr>
              <a:t> is settled--&gt;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"drama"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include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"epilogue prologue role set"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endParaRPr lang="en-US" dirty="0">
              <a:solidFill>
                <a:srgbClr val="E06A53"/>
              </a:solidFill>
              <a:effectLst/>
              <a:latin typeface="Helvetica" pitchFamily="2" charset="0"/>
            </a:endParaRPr>
          </a:p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97DA02-6E58-8926-838B-3F92196CB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6845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101C9-AF68-4136-C775-C9B379FB0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and Modifying Elements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4A9F391-E059-DA72-5176-585BE8F805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elementSpec</a:t>
            </a:r>
            <a:r>
              <a:rPr lang="en-US" dirty="0"/>
              <a:t>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490D39-FC61-B6F3-9F8B-C714C593C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It is possible to make changes to the elements allowed by individual modules of the TEI (whether adding, deleting, or modifying) </a:t>
            </a:r>
          </a:p>
          <a:p>
            <a:r>
              <a:rPr lang="en-US" dirty="0"/>
              <a:t>This is done through the &lt;</a:t>
            </a:r>
            <a:r>
              <a:rPr lang="en-US" dirty="0" err="1"/>
              <a:t>elementSpec</a:t>
            </a:r>
            <a:r>
              <a:rPr lang="en-US" dirty="0"/>
              <a:t>&gt; element. </a:t>
            </a:r>
          </a:p>
          <a:p>
            <a:r>
              <a:rPr lang="en-US" dirty="0"/>
              <a:t>Note: Adding or Replacing elements will mean that your xml is no longer TEI compliant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812FC8D-9FC1-B71C-03C1-FD551BBA97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4BE0033-F44E-6BDD-8142-800732FA717C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module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"change"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06A53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6CAE6B2-F27B-7504-D9F9-645B0B91045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Attributes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A4EFF1F-C9CB-90AD-BB7D-32020D81CD7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001739" y="2552344"/>
            <a:ext cx="3589627" cy="3396017"/>
          </a:xfrm>
        </p:spPr>
        <p:txBody>
          <a:bodyPr>
            <a:normAutofit fontScale="92500" lnSpcReduction="20000"/>
          </a:bodyPr>
          <a:lstStyle/>
          <a:p>
            <a:pPr>
              <a:spcBef>
                <a:spcPts val="200"/>
              </a:spcBef>
            </a:pPr>
            <a:r>
              <a:rPr lang="en-US" dirty="0"/>
              <a:t>@module: the name of the module that contains the element being changed. </a:t>
            </a:r>
          </a:p>
          <a:p>
            <a:pPr>
              <a:spcBef>
                <a:spcPts val="200"/>
              </a:spcBef>
            </a:pPr>
            <a:r>
              <a:rPr lang="en-US" dirty="0"/>
              <a:t>@ident: the name of the element being changed. </a:t>
            </a:r>
          </a:p>
          <a:p>
            <a:pPr>
              <a:spcBef>
                <a:spcPts val="200"/>
              </a:spcBef>
            </a:pPr>
            <a:r>
              <a:rPr lang="en-US" dirty="0"/>
              <a:t>@mode: how you are modifying the element</a:t>
            </a:r>
          </a:p>
          <a:p>
            <a:pPr lvl="1">
              <a:spcBef>
                <a:spcPts val="200"/>
              </a:spcBef>
            </a:pPr>
            <a:r>
              <a:rPr lang="en-US" b="1" dirty="0"/>
              <a:t>Add</a:t>
            </a:r>
            <a:r>
              <a:rPr lang="en-US" dirty="0"/>
              <a:t>: define a new element</a:t>
            </a:r>
          </a:p>
          <a:p>
            <a:pPr lvl="1">
              <a:spcBef>
                <a:spcPts val="200"/>
              </a:spcBef>
            </a:pPr>
            <a:r>
              <a:rPr lang="en-US" b="1" dirty="0"/>
              <a:t>Delete</a:t>
            </a:r>
            <a:r>
              <a:rPr lang="en-US" dirty="0"/>
              <a:t>: remove an element</a:t>
            </a:r>
          </a:p>
          <a:p>
            <a:pPr lvl="1">
              <a:spcBef>
                <a:spcPts val="200"/>
              </a:spcBef>
            </a:pPr>
            <a:r>
              <a:rPr lang="en-US" b="1" dirty="0">
                <a:highlight>
                  <a:srgbClr val="00FFFF"/>
                </a:highlight>
              </a:rPr>
              <a:t>Change</a:t>
            </a:r>
            <a:r>
              <a:rPr lang="en-US" dirty="0">
                <a:highlight>
                  <a:srgbClr val="00FFFF"/>
                </a:highlight>
              </a:rPr>
              <a:t>: modify how an element functions. </a:t>
            </a:r>
          </a:p>
          <a:p>
            <a:pPr lvl="1">
              <a:spcBef>
                <a:spcPts val="200"/>
              </a:spcBef>
            </a:pPr>
            <a:r>
              <a:rPr lang="en-US" b="1" dirty="0"/>
              <a:t>Replace</a:t>
            </a:r>
            <a:r>
              <a:rPr lang="en-US" dirty="0"/>
              <a:t>: replacing the TEI specifications</a:t>
            </a:r>
            <a:endParaRPr lang="en-US" b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6A6AB2-0049-8B0D-651F-9BE0A1083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494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0BACA-0983-03B6-8EB0-80F5CE7CC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Customizing Element Content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3EC96-D465-75A0-D034-9BAEC0EB48B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&lt;content&gt;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6B2403-CB9B-569F-6F1B-A59C2F2451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&lt;content&gt; element can be used to specify what elements can appear as child elements of a named element. </a:t>
            </a:r>
          </a:p>
          <a:p>
            <a:r>
              <a:rPr lang="en-US" dirty="0"/>
              <a:t>Must be a child of &lt;</a:t>
            </a:r>
            <a:r>
              <a:rPr lang="en-US" dirty="0" err="1"/>
              <a:t>elementSpec</a:t>
            </a:r>
            <a:r>
              <a:rPr lang="en-US" dirty="0"/>
              <a:t>&gt;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1D647D-1DDC-4A9F-9A5D-7C8EE6D7DA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B5D6CB-299F-ED9D-16DA-396347660E6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190260" y="2552345"/>
            <a:ext cx="3811479" cy="3272810"/>
          </a:xfrm>
          <a:solidFill>
            <a:schemeClr val="tx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module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"change"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…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1626D34-70F9-D0C7-39C8-828D80A08AA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D4219A3-9106-C921-43C4-990750B8035E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&lt;content&gt; contains all of the modifications being made to child elements of the identified element.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F23A63D-C939-8506-1A44-3D4C8FA04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1603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3B4B-CB17-ADF4-7CA1-0BBC34472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Content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3569CD-26D7-E9A9-1B59-4B5D6261DEF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elementRef</a:t>
            </a:r>
            <a:r>
              <a:rPr lang="en-US" dirty="0"/>
              <a:t>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5C6774-9A71-E0C7-E7E6-8AEF631A5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Specifies which elements can be a child of the element listed in the ancestor &lt;</a:t>
            </a:r>
            <a:r>
              <a:rPr lang="en-US" dirty="0" err="1"/>
              <a:t>elementSpec</a:t>
            </a:r>
            <a:r>
              <a:rPr lang="en-US" dirty="0"/>
              <a:t>&gt; element.</a:t>
            </a:r>
          </a:p>
          <a:p>
            <a:r>
              <a:rPr lang="en-US" dirty="0"/>
              <a:t>Each allowed child element will have its own &lt;</a:t>
            </a:r>
            <a:r>
              <a:rPr lang="en-US" dirty="0" err="1"/>
              <a:t>elementRef</a:t>
            </a:r>
            <a:r>
              <a:rPr lang="en-US" dirty="0"/>
              <a:t>&gt; element, with the name of the child element as a “key” attribute.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678F3D-1831-378C-C52B-F5126C894A0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0CBD3D-19DA-097D-1EA3-A5C7BEF38E31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     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module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"change"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"forename"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"surname"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451A2BE-39D1-6160-16A2-A0B464D28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3814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54714-2EB2-42E2-3D01-8638F932A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7B7DE-099F-3547-9E04-48867A27913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&lt;sequence&gt;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4F6F31-EFEA-8FF8-99B5-8152322E9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&lt;content&gt; element can (and by default </a:t>
            </a:r>
            <a:r>
              <a:rPr lang="en-US" i="1" dirty="0"/>
              <a:t>does</a:t>
            </a:r>
            <a:r>
              <a:rPr lang="en-US" dirty="0"/>
              <a:t>) require child elements to appear in a specific order. </a:t>
            </a:r>
          </a:p>
          <a:p>
            <a:r>
              <a:rPr lang="en-US" dirty="0"/>
              <a:t>To change the order, or to allow for any order, a &lt;sequence&gt; element is needed. 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04BA5A-1453-7AEB-C000-D71205ACE16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E7F671-7B7F-3F7E-6FC9-31095E5A6F56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&lt;sequence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preserveOrder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"false"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…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&lt;/sequence&gt;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95D3CCB-54C7-A6E6-6D70-6F5A3A8901D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Attributes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998443-2128-87FB-CE43-8A9DCD63E32E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preserveOrder</a:t>
            </a:r>
            <a:endParaRPr lang="en-US" dirty="0"/>
          </a:p>
          <a:p>
            <a:pPr lvl="1"/>
            <a:r>
              <a:rPr lang="en-US" dirty="0"/>
              <a:t>Can be “false” to allow child elements to appear in any order. </a:t>
            </a:r>
          </a:p>
          <a:p>
            <a:pPr lvl="1"/>
            <a:r>
              <a:rPr lang="en-US" dirty="0"/>
              <a:t>Can be “true” to enforce order on child elements. 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36147D0-3924-B822-AB6F-D0A79B3FE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47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60EB578-C970-4186-B93C-45851BBC6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5FE41A-9EBE-7638-4FA4-744B55A80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But first: </a:t>
            </a:r>
            <a:b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Stand-off</a:t>
            </a:r>
          </a:p>
        </p:txBody>
      </p:sp>
      <p:pic>
        <p:nvPicPr>
          <p:cNvPr id="9" name="Picture 8" descr="Different coloured organisers">
            <a:extLst>
              <a:ext uri="{FF2B5EF4-FFF2-40B4-BE49-F238E27FC236}">
                <a16:creationId xmlns:a16="http://schemas.microsoft.com/office/drawing/2014/main" id="{6A9A7B43-0EB1-D126-D1A9-8D00690FC0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98" r="28492"/>
          <a:stretch/>
        </p:blipFill>
        <p:spPr>
          <a:xfrm>
            <a:off x="20" y="-17929"/>
            <a:ext cx="4876780" cy="6875929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DF57B02-07BB-407B-BB36-06D9C64A6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F185E5-8429-2548-A6A4-AB934F9AF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700"/>
              <a:t>Stand-off is a term for TEI-encoded documents that exist outside of the context of your encoded text, but as part of the same project. </a:t>
            </a:r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700"/>
              <a:t>Stand-off documents generally offer additional information, such as personographies, bibliographies, gazetteers, dictionaries, etc. </a:t>
            </a:r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700"/>
              <a:t>Because the information catalogued in stand-off is generally applicable to more than one text (e.g., “Rhode Island” might appear as a location in multiple stories), including it in stand-off allows multiple files to connect to the same information, without having to include that information in each text itself.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6855964-C920-48EB-8804-74291211C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F5FD7-437D-D25A-167A-229AE0616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rgbClr val="FFFFFF"/>
                </a:solidFill>
                <a:latin typeface="+mj-lt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F6EBB83-C7E5-D7C0-8833-7E0B579D3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2/11/20XX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566C2B-A7E7-CACD-CD50-06E1EF776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293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9F42A-9CD3-56FF-5F51-8E2A88F34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Child Elements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143EA-D728-5074-D69D-72511CCBD6E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elementRef</a:t>
            </a:r>
            <a:r>
              <a:rPr lang="en-US" dirty="0"/>
              <a:t>&gt; attributes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40067D-BAA5-7609-E434-598CE1238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@minOccurs: sets the minimum number of occurrences of that child element</a:t>
            </a:r>
          </a:p>
          <a:p>
            <a:r>
              <a:rPr lang="en-US" dirty="0"/>
              <a:t>@</a:t>
            </a:r>
            <a:r>
              <a:rPr lang="en-US" dirty="0" err="1"/>
              <a:t>maxOccurs</a:t>
            </a:r>
            <a:r>
              <a:rPr lang="en-US" dirty="0"/>
              <a:t>: sets the maximum number of </a:t>
            </a:r>
            <a:r>
              <a:rPr lang="en-US" dirty="0" err="1"/>
              <a:t>occurences</a:t>
            </a:r>
            <a:r>
              <a:rPr lang="en-US" dirty="0"/>
              <a:t> of that child element</a:t>
            </a:r>
          </a:p>
          <a:p>
            <a:r>
              <a:rPr lang="en-US" dirty="0"/>
              <a:t>It can limit the number of times a child element can or must appear. 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8D2133-21C3-1C55-6261-63F5F9A2AF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EA7C8E-AD7D-1E13-3CFE-4771BB4639D9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&lt;sequence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preserveOrder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"false"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"forename"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minOccurs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"0"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maxOccurs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"unbounded"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"surname"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minOccurs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"0"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maxOccurs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"unbounded"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&lt;/sequence&gt;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CF6107B-063D-78AB-C85C-A2BB9B99A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D931C18-F307-5750-D293-6C1F66F9C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A5C08F3-FB97-1E1C-2BDE-B5CE477DE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3169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07382-A21E-2233-5D88-8437E0EDC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Constraining Options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7AF2B5-AD0C-D621-9690-B0EBC5D0E69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&lt;alternate&gt;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59E477-5F3E-563A-E6FF-1384F657C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element requires that only one of a list of child elements can appear. 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763130-C984-6A9F-5AA6-69C498106D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3405D0-6B6B-4E8E-44A4-6D7DC869C5BA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         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&lt;alternate&gt;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&lt;sequence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preserveOrder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"false"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"forename"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minOccurs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"0"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maxOccurs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"unbounded"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"surname"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minOccurs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"0"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maxOccurs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"unbounded"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&lt;/sequence&gt;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textNode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&lt;/alternate&gt;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885231-B606-F5CA-1388-64877960FA1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Usage Example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784B0EF-A364-7FE8-DD16-1765CB8D7BE1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In creating a constraint on &lt;</a:t>
            </a:r>
            <a:r>
              <a:rPr lang="en-US" dirty="0" err="1"/>
              <a:t>persName</a:t>
            </a:r>
            <a:r>
              <a:rPr lang="en-US" dirty="0"/>
              <a:t>&gt; where that element could only contain either a &lt;forename&gt; and &lt;surname&gt; element </a:t>
            </a:r>
            <a:r>
              <a:rPr lang="en-US" i="1" dirty="0"/>
              <a:t>or</a:t>
            </a:r>
            <a:r>
              <a:rPr lang="en-US" dirty="0"/>
              <a:t> a text string, I found that I’d made a number of errors in encoding &lt;</a:t>
            </a:r>
            <a:r>
              <a:rPr lang="en-US" dirty="0" err="1"/>
              <a:t>persName</a:t>
            </a:r>
            <a:r>
              <a:rPr lang="en-US" dirty="0"/>
              <a:t>&gt; elements inside each other. 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3CB25A4-570D-8C42-E633-2FF331DB0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6213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F4733-1CED-C401-C089-6DFACC87D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25144FC-6508-3E0D-518F-5F0AA961A75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1793" y="594360"/>
            <a:ext cx="5276088" cy="5952744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&lt;content&gt; </a:t>
            </a:r>
          </a:p>
          <a:p>
            <a:pPr>
              <a:spcBef>
                <a:spcPts val="0"/>
              </a:spcBef>
            </a:pPr>
            <a:r>
              <a:rPr lang="en-US" dirty="0"/>
              <a:t>    &lt;alternate&gt;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key="sic"/&gt;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</a:t>
            </a:r>
            <a:r>
              <a:rPr lang="en-US" dirty="0" err="1"/>
              <a:t>corr</a:t>
            </a:r>
            <a:r>
              <a:rPr lang="en-US" dirty="0"/>
              <a:t>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&lt;/sequence&gt;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</a:t>
            </a:r>
            <a:r>
              <a:rPr lang="en-US" dirty="0" err="1"/>
              <a:t>orig</a:t>
            </a:r>
            <a:r>
              <a:rPr lang="en-US" dirty="0"/>
              <a:t>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key="reg"/&gt;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&lt;/sequence&gt;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</a:t>
            </a:r>
            <a:r>
              <a:rPr lang="en-US" dirty="0" err="1"/>
              <a:t>abbr</a:t>
            </a:r>
            <a:r>
              <a:rPr lang="en-US" dirty="0"/>
              <a:t>"/&gt;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</a:t>
            </a:r>
            <a:r>
              <a:rPr lang="en-US" dirty="0" err="1"/>
              <a:t>expan</a:t>
            </a:r>
            <a:r>
              <a:rPr lang="en-US" dirty="0"/>
              <a:t>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&lt;/sequence&gt;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&lt;/alternate&gt; </a:t>
            </a:r>
          </a:p>
          <a:p>
            <a:pPr>
              <a:spcBef>
                <a:spcPts val="0"/>
              </a:spcBef>
            </a:pPr>
            <a:r>
              <a:rPr lang="en-US" dirty="0"/>
              <a:t>&lt;/content&gt;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B57A0D6-B750-8EDC-B39A-F11DF9990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404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FE1D5BB-1781-8840-90D9-CA2CB3452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Customizing Attributes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3DAC823-CC9A-ED30-6288-26A3502A02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attList</a:t>
            </a:r>
            <a:r>
              <a:rPr lang="en-US" dirty="0"/>
              <a:t>&gt;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6DE3786-CED5-B576-C631-F07B36477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3204973" cy="3273552"/>
          </a:xfrm>
        </p:spPr>
        <p:txBody>
          <a:bodyPr/>
          <a:lstStyle/>
          <a:p>
            <a:r>
              <a:rPr lang="en-US" dirty="0"/>
              <a:t>Contains all documentation and changes for attributes for a given element. </a:t>
            </a:r>
          </a:p>
          <a:p>
            <a:r>
              <a:rPr lang="en-US" dirty="0"/>
              <a:t>Must be a child of &lt;</a:t>
            </a:r>
            <a:r>
              <a:rPr lang="en-US" dirty="0" err="1"/>
              <a:t>elementSpec</a:t>
            </a:r>
            <a:r>
              <a:rPr lang="en-US" dirty="0"/>
              <a:t>&gt;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0086156-8775-CB15-E7D5-9A4BB9376C5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attDef</a:t>
            </a:r>
            <a:r>
              <a:rPr lang="en-US" dirty="0"/>
              <a:t>&gt;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E8D858C-5A42-3E30-5E36-F9189D8828C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70248" y="2551176"/>
            <a:ext cx="7121651" cy="350215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Defines a single attribute. </a:t>
            </a:r>
          </a:p>
          <a:p>
            <a:r>
              <a:rPr lang="en-US" dirty="0"/>
              <a:t>Must be a child of &lt;</a:t>
            </a:r>
            <a:r>
              <a:rPr lang="en-US" dirty="0" err="1"/>
              <a:t>attList</a:t>
            </a:r>
            <a:r>
              <a:rPr lang="en-US" dirty="0"/>
              <a:t>&gt;</a:t>
            </a:r>
          </a:p>
          <a:p>
            <a:r>
              <a:rPr lang="en-US" dirty="0"/>
              <a:t>Attributes: </a:t>
            </a:r>
          </a:p>
          <a:p>
            <a:pPr lvl="1"/>
            <a:r>
              <a:rPr lang="en-US" dirty="0"/>
              <a:t>@ident = the name of the attribute being modified</a:t>
            </a:r>
          </a:p>
          <a:p>
            <a:pPr lvl="1"/>
            <a:r>
              <a:rPr lang="en-US" dirty="0"/>
              <a:t>@mode = can be “add” (if adding a new attribute) or “change” </a:t>
            </a:r>
          </a:p>
          <a:p>
            <a:pPr lvl="1"/>
            <a:r>
              <a:rPr lang="en-US" dirty="0"/>
              <a:t>@usage = can be “opt” (optional), “rec” (recommended), or “req” (required) </a:t>
            </a:r>
          </a:p>
          <a:p>
            <a:r>
              <a:rPr lang="en-US" dirty="0"/>
              <a:t>Should include </a:t>
            </a:r>
            <a:r>
              <a:rPr lang="en-US" i="1" dirty="0"/>
              <a:t>both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A &lt;</a:t>
            </a:r>
            <a:r>
              <a:rPr lang="en-US" dirty="0" err="1"/>
              <a:t>valList</a:t>
            </a:r>
            <a:r>
              <a:rPr lang="en-US" dirty="0"/>
              <a:t>&gt; with the @type attribute “closed” and @mode attribute “replace” (&lt;</a:t>
            </a:r>
            <a:r>
              <a:rPr lang="en-US" dirty="0" err="1"/>
              <a:t>valList</a:t>
            </a:r>
            <a:r>
              <a:rPr lang="en-US" dirty="0"/>
              <a:t> type=“closed” mode=“replace”&gt;), which contains all possible values for that attribute. </a:t>
            </a:r>
          </a:p>
          <a:p>
            <a:pPr lvl="1"/>
            <a:r>
              <a:rPr lang="en-US" dirty="0"/>
              <a:t>A &lt;datatype&gt; specifying the kind of data that attribute can contain. A &lt;datatype&gt; element with the &lt;</a:t>
            </a:r>
            <a:r>
              <a:rPr lang="en-US" dirty="0" err="1"/>
              <a:t>dataRef</a:t>
            </a:r>
            <a:r>
              <a:rPr lang="en-US" dirty="0"/>
              <a:t> key=“</a:t>
            </a:r>
            <a:r>
              <a:rPr lang="en-US" dirty="0" err="1"/>
              <a:t>data.enumerated</a:t>
            </a:r>
            <a:r>
              <a:rPr lang="en-US" dirty="0"/>
              <a:t>”/&gt; child will require a specific list of attributes to be used. </a:t>
            </a:r>
          </a:p>
          <a:p>
            <a:pPr lvl="2"/>
            <a:r>
              <a:rPr lang="en-US" dirty="0"/>
              <a:t>For more on TEI datatypes, see here: </a:t>
            </a:r>
            <a:r>
              <a:rPr lang="en-US" dirty="0">
                <a:hlinkClick r:id="rId2"/>
              </a:rPr>
              <a:t>https://www.tei-c.org/release/doc/tei-p5-doc/en/html/TD.html#TD-datatypes</a:t>
            </a:r>
            <a:r>
              <a:rPr lang="en-US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336FD-2D32-AB88-0F77-9F46A53FE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FADA5-5C77-9063-4213-C57434DB4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87A91-DC57-F24A-DA3F-197EA92A8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601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2A243-DC0B-7FB3-869F-EF473AAF4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 Value List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3451EF-FAC0-95F3-03B3-AE7E17E33C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valList</a:t>
            </a:r>
            <a:r>
              <a:rPr lang="en-US" dirty="0"/>
              <a:t>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4E97B2-53A2-86B7-FB49-D894D09BA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Includes individual &lt;</a:t>
            </a:r>
            <a:r>
              <a:rPr lang="en-US" dirty="0" err="1"/>
              <a:t>valItem</a:t>
            </a:r>
            <a:r>
              <a:rPr lang="en-US" dirty="0"/>
              <a:t>&gt; elements for each valid attribute value. </a:t>
            </a:r>
          </a:p>
          <a:p>
            <a:r>
              <a:rPr lang="en-US" dirty="0"/>
              <a:t>Can be configured as &lt;</a:t>
            </a:r>
            <a:r>
              <a:rPr lang="en-US" dirty="0" err="1"/>
              <a:t>valItem</a:t>
            </a:r>
            <a:r>
              <a:rPr lang="en-US" dirty="0"/>
              <a:t> ident=“[VALUE_NAME]”/&gt; </a:t>
            </a:r>
            <a:r>
              <a:rPr lang="en-US" i="1" dirty="0"/>
              <a:t>or</a:t>
            </a:r>
            <a:r>
              <a:rPr lang="en-US" dirty="0"/>
              <a:t> can contain &lt;gloss&gt; element to define the value and a &lt;desc&gt; element to explain the usage of that value.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95657C-29E2-3D5A-0849-E12805E890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EBAAF8-F2A1-94BA-ABA8-C7044126ECC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96000" y="2551176"/>
            <a:ext cx="5398008" cy="3538728"/>
          </a:xfrm>
          <a:solidFill>
            <a:schemeClr val="tx1"/>
          </a:solidFill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        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attList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attDef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"type"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"change"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usage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"req"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&lt;datatype&gt;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dataRef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teidata.enumerated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&lt;/datatype&gt;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valList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type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"closed"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"replace"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valItem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"char"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&lt;gloss&gt;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Character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&lt;/gloss&gt;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&lt;desc&gt;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A fictional character within the text.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&lt;/desc&gt;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valItem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valItem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"hist"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&lt;gloss&gt;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Historical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&lt;/gloss&gt;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&lt;desc&gt;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A nonfictional person referenced within the text, but not a character within the text.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&lt;/desc&gt;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valItem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valList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attDef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attList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40D9B1-FB13-CFE6-C58D-B8E948B02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5142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36F0CA-3BFB-FEE1-25FB-3A8FE7C54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87" y="907128"/>
            <a:ext cx="6699564" cy="13788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cap="all" spc="3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Weird Stand-off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65151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D70A69-855B-6A0A-23FD-19B120DF63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6" y="2285999"/>
            <a:ext cx="6766748" cy="364908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For this class, we’ll be using the file “</a:t>
            </a:r>
            <a:r>
              <a:rPr lang="en-US" dirty="0" err="1"/>
              <a:t>WeirdStandoff.xml</a:t>
            </a:r>
            <a:r>
              <a:rPr lang="en-US" dirty="0"/>
              <a:t>” as our stand-off file. </a:t>
            </a:r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This file will include two </a:t>
            </a:r>
            <a:r>
              <a:rPr lang="en-US" dirty="0" err="1"/>
              <a:t>personographies</a:t>
            </a:r>
            <a:r>
              <a:rPr lang="en-US" dirty="0"/>
              <a:t> (one for characters, one for historical figures), several lists of places (divided by the “type” attributes in the texts), a list of creatures, and a list of referenced works (stories, books, art, etc.) </a:t>
            </a:r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For a larger project, we might have individual stand-off files for each of these lists.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A3C59D-8641-484F-A35C-361AD7E15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2521"/>
            <a:ext cx="65151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F6F83E19-79BD-6E27-C99F-ED1BE78C07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53" r="33294"/>
          <a:stretch/>
        </p:blipFill>
        <p:spPr>
          <a:xfrm>
            <a:off x="8115300" y="10"/>
            <a:ext cx="4076700" cy="685799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904C75A7-BC3C-5447-9C9C-7F6E626986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2/11/20XX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B133B1-2563-F918-86A9-A45171F78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259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69DE80-64F9-56E0-B557-9B55D0A06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87" y="907128"/>
            <a:ext cx="6699564" cy="13788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Why Learn ODD &amp; Schematron?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65151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EFD549-CFC4-1896-D7F4-A8DC7338C6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6" y="2285999"/>
            <a:ext cx="6766748" cy="364908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ODD and </a:t>
            </a:r>
            <a:r>
              <a:rPr lang="en-US"/>
              <a:t>Schematron</a:t>
            </a:r>
            <a:r>
              <a:rPr lang="en-US" dirty="0"/>
              <a:t> allow for constraints to be placed on TEI files through constructing a schema. </a:t>
            </a:r>
            <a:endParaRPr lang="en-US"/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schema can define the vocabulary your project uses, formalize the grammar of your XML, and create taxonomies of data. </a:t>
            </a:r>
            <a:endParaRPr lang="en-US"/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schema also allows you to enforce the rules you have created for your project. </a:t>
            </a:r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A3C59D-8641-484F-A35C-361AD7E15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2521"/>
            <a:ext cx="65151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48BA354F-B3D6-233B-126F-B48F9DA0C6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534" r="19435" b="1"/>
          <a:stretch/>
        </p:blipFill>
        <p:spPr>
          <a:xfrm>
            <a:off x="8115300" y="10"/>
            <a:ext cx="4076700" cy="685799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E713A6C-7332-A814-447C-F92F605C32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2/11/20XX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38BF02-E985-6F06-A7C5-C08596DA6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261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B23FC7E0-8B1E-46C1-B5D2-6A4336A2C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/>
          <a:lstStyle/>
          <a:p>
            <a:r>
              <a:rPr lang="en-US" dirty="0"/>
              <a:t>Vocabulary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7A36CB73-B78B-49B6-935C-9C0ABBB49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</p:spPr>
        <p:txBody>
          <a:bodyPr/>
          <a:lstStyle/>
          <a:p>
            <a:r>
              <a:rPr lang="en-US" b="1" dirty="0"/>
              <a:t>Schema</a:t>
            </a:r>
            <a:r>
              <a:rPr lang="en-US" dirty="0"/>
              <a:t>: a set of rules governing what makes a document valid. </a:t>
            </a:r>
          </a:p>
          <a:p>
            <a:r>
              <a:rPr lang="en-US" b="1" dirty="0"/>
              <a:t>	</a:t>
            </a:r>
            <a:r>
              <a:rPr lang="en-US" dirty="0"/>
              <a:t>Technically, TEI is a schema. We will be learning 	to customize the TEI schema for our own projects.</a:t>
            </a:r>
          </a:p>
          <a:p>
            <a:r>
              <a:rPr lang="en-US" b="1" dirty="0"/>
              <a:t>ODD</a:t>
            </a:r>
            <a:r>
              <a:rPr lang="en-US" dirty="0"/>
              <a:t>: One Document Does it all: A TEI XML format for expressing schema fragments and documentation for XML documents. </a:t>
            </a:r>
          </a:p>
          <a:p>
            <a:r>
              <a:rPr lang="en-US" dirty="0"/>
              <a:t>	An ODD will generate a </a:t>
            </a:r>
            <a:r>
              <a:rPr lang="en-US" dirty="0" err="1"/>
              <a:t>RelaxNG</a:t>
            </a:r>
            <a:r>
              <a:rPr lang="en-US" dirty="0"/>
              <a:t> file that places 	constraints on TEI files.</a:t>
            </a:r>
          </a:p>
          <a:p>
            <a:r>
              <a:rPr lang="en-US" b="1" dirty="0" err="1"/>
              <a:t>Schematron</a:t>
            </a:r>
            <a:r>
              <a:rPr lang="en-US" dirty="0"/>
              <a:t>:  Allows us to create rules that function only in specific contexts. 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2A9A318B-C356-4589-A8F8-8553636F6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654C7F-5F04-43D8-88C7-13355302C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3" name="Picture 2" descr="A picture containing indoor, toy, decorated&#10;&#10;Description automatically generated">
            <a:extLst>
              <a:ext uri="{FF2B5EF4-FFF2-40B4-BE49-F238E27FC236}">
                <a16:creationId xmlns:a16="http://schemas.microsoft.com/office/drawing/2014/main" id="{BEC1CD57-0F01-05C8-B2B8-A939DF310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2"/>
            <a:ext cx="456954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028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F436F-4535-4BBF-B451-F7AC9E8A5F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</p:spPr>
        <p:txBody>
          <a:bodyPr/>
          <a:lstStyle/>
          <a:p>
            <a:r>
              <a:rPr lang="en-US" dirty="0"/>
              <a:t>Reading the </a:t>
            </a:r>
            <a:br>
              <a:rPr lang="en-US" dirty="0"/>
            </a:br>
            <a:r>
              <a:rPr lang="en-US" dirty="0"/>
              <a:t>TEI Guidelines</a:t>
            </a:r>
          </a:p>
        </p:txBody>
      </p:sp>
      <p:pic>
        <p:nvPicPr>
          <p:cNvPr id="13" name="Picture Placeholder 12" descr="Paperback and hardbound books in a white bookshelf">
            <a:extLst>
              <a:ext uri="{FF2B5EF4-FFF2-40B4-BE49-F238E27FC236}">
                <a16:creationId xmlns:a16="http://schemas.microsoft.com/office/drawing/2014/main" id="{3E3A9747-9F7C-48BC-9EB5-A78A3193C6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6515100" y="0"/>
            <a:ext cx="5676900" cy="6858000"/>
          </a:xfrm>
        </p:spPr>
      </p:pic>
    </p:spTree>
    <p:extLst>
      <p:ext uri="{BB962C8B-B14F-4D97-AF65-F5344CB8AC3E}">
        <p14:creationId xmlns:p14="http://schemas.microsoft.com/office/powerpoint/2010/main" val="3384328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810BCA-0AB7-CE9C-F848-8B7266188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TEI Structure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DB08BC-AEA0-5D10-CAB5-64B845CDBF8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Each element in the TEI belongs to a single module. </a:t>
            </a:r>
          </a:p>
          <a:p>
            <a:r>
              <a:rPr lang="en-US" dirty="0"/>
              <a:t>These modules are the initial starting point for schema development. </a:t>
            </a:r>
          </a:p>
          <a:p>
            <a:r>
              <a:rPr lang="en-US" dirty="0"/>
              <a:t>Elements by module: </a:t>
            </a:r>
            <a:r>
              <a:rPr lang="en-US" dirty="0">
                <a:hlinkClick r:id="rId2"/>
              </a:rPr>
              <a:t>https://tei-c.org/release/doc/tei-p5-doc/en/html/REF-ELEMENTS.html#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463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89C63-B753-B83B-1CFE-F11984D3D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a TEI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38EAC-352C-7933-7411-0C7561F777E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&lt;p&gt;</a:t>
            </a:r>
            <a:endParaRPr lang="en-US" dirty="0"/>
          </a:p>
          <a:p>
            <a:r>
              <a:rPr lang="en-US" dirty="0">
                <a:hlinkClick r:id="rId3"/>
              </a:rPr>
              <a:t>&lt;lang&gt;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82C21-D853-9047-AC2B-EBF0E0D1B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690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48C91-A014-7D40-B2B0-BA7BE6C5B3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ODD</a:t>
            </a:r>
          </a:p>
        </p:txBody>
      </p:sp>
      <p:pic>
        <p:nvPicPr>
          <p:cNvPr id="6" name="Picture Placeholder 5" descr="Background pattern&#10;&#10;Description automatically generated">
            <a:extLst>
              <a:ext uri="{FF2B5EF4-FFF2-40B4-BE49-F238E27FC236}">
                <a16:creationId xmlns:a16="http://schemas.microsoft.com/office/drawing/2014/main" id="{0F3CE46D-C112-BBE9-D2C0-52234805ABD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9732" b="97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29332928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ustom 9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4EC785CC-7DC7-486B-AC4F-90AD768E96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EE0F876D-ECAD-49DD-95DE-E4DA3D4E9CA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159187C1-630C-405A-830B-EED062A49695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ChronicleVTI</Template>
  <TotalTime>3229</TotalTime>
  <Words>2267</Words>
  <Application>Microsoft Macintosh PowerPoint</Application>
  <PresentationFormat>Widescreen</PresentationFormat>
  <Paragraphs>203</Paragraphs>
  <Slides>24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0" baseType="lpstr">
      <vt:lpstr>Arial</vt:lpstr>
      <vt:lpstr>Calibri</vt:lpstr>
      <vt:lpstr>Calisto MT</vt:lpstr>
      <vt:lpstr>Helvetica</vt:lpstr>
      <vt:lpstr>Univers Condensed</vt:lpstr>
      <vt:lpstr>ChronicleVTI</vt:lpstr>
      <vt:lpstr>Stand-off,  ODD,  and HTML/CSS</vt:lpstr>
      <vt:lpstr>But first:  Stand-off</vt:lpstr>
      <vt:lpstr>Weird Stand-off</vt:lpstr>
      <vt:lpstr>Why Learn ODD &amp; Schematron?</vt:lpstr>
      <vt:lpstr>Vocabulary</vt:lpstr>
      <vt:lpstr>Reading the  TEI Guidelines</vt:lpstr>
      <vt:lpstr>TEI Structure</vt:lpstr>
      <vt:lpstr>Reading a TEI Page</vt:lpstr>
      <vt:lpstr>ODD</vt:lpstr>
      <vt:lpstr>Getting Started</vt:lpstr>
      <vt:lpstr>Reading the Default Schema</vt:lpstr>
      <vt:lpstr>Module Ref</vt:lpstr>
      <vt:lpstr>Applying the Schema</vt:lpstr>
      <vt:lpstr>Adding Modules to the Weird Corpus</vt:lpstr>
      <vt:lpstr>Including and Excluding Elements</vt:lpstr>
      <vt:lpstr>Identifying and Modifying Elements</vt:lpstr>
      <vt:lpstr>Customizing Element Content</vt:lpstr>
      <vt:lpstr>Adding Content</vt:lpstr>
      <vt:lpstr>Sequence</vt:lpstr>
      <vt:lpstr>Modifying Child Elements</vt:lpstr>
      <vt:lpstr>Constraining Options</vt:lpstr>
      <vt:lpstr>Another Example</vt:lpstr>
      <vt:lpstr>Customizing Attributes</vt:lpstr>
      <vt:lpstr>Attribute Value List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Schema Development: ODD and Schematron</dc:title>
  <dc:creator>Liebe, Lauren E</dc:creator>
  <cp:lastModifiedBy>Liebe, Lauren E</cp:lastModifiedBy>
  <cp:revision>3</cp:revision>
  <dcterms:created xsi:type="dcterms:W3CDTF">2023-03-07T17:57:49Z</dcterms:created>
  <dcterms:modified xsi:type="dcterms:W3CDTF">2023-03-09T23:47:31Z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